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6" d="100"/>
          <a:sy n="66" d="100"/>
        </p:scale>
        <p:origin x="85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8/24/2015</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dirty="0"/>
              <a:t>8/24/2015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dirty="0"/>
              <a:t>8/24/2015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dirty="0"/>
              <a:t>8/24/2015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pPr/>
              <a:t>8/24/2015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dirty="0"/>
              <a:t>8/24/2015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dirty="0"/>
              <a:t>8/24/2015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dirty="0"/>
              <a:t>8/24/2015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dirty="0"/>
              <a:t>8/24/2015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AF6E2C9B-5FA2-460D-9BE7-B0812FC2A6FF}" type="datetimeFigureOut">
              <a:rPr lang="en-US" dirty="0"/>
              <a:t>8/24/2015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0"/>
            <a:ext cx="12192000" cy="5330952"/>
          </a:xfrm>
          <a:blipFill>
            <a:blip r:embed="rId2"/>
            <a:stretch>
              <a:fillRect/>
            </a:stretch>
          </a:blip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8/24/2015</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5586B75A-687E-405C-8A0B-8D00578BA2C3}" type="datetimeFigureOut">
              <a:rPr lang="en-US" dirty="0"/>
              <a:pPr/>
              <a:t>8/24/2015</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sz="6600" b="1" dirty="0" smtClean="0"/>
              <a:t/>
            </a:r>
            <a:br>
              <a:rPr lang="es-MX" sz="6600" b="1" dirty="0" smtClean="0"/>
            </a:br>
            <a:r>
              <a:rPr lang="es-MX" sz="6600" b="1" dirty="0"/>
              <a:t/>
            </a:r>
            <a:br>
              <a:rPr lang="es-MX" sz="6600" b="1" dirty="0"/>
            </a:br>
            <a:r>
              <a:rPr lang="es-MX" sz="6600" b="1" dirty="0" smtClean="0"/>
              <a:t/>
            </a:r>
            <a:br>
              <a:rPr lang="es-MX" sz="6600" b="1" dirty="0" smtClean="0"/>
            </a:br>
            <a:r>
              <a:rPr lang="es-MX" sz="6600" b="1" dirty="0"/>
              <a:t/>
            </a:r>
            <a:br>
              <a:rPr lang="es-MX" sz="6600" b="1" dirty="0"/>
            </a:br>
            <a:r>
              <a:rPr lang="es-MX" sz="6600" b="1" dirty="0" smtClean="0"/>
              <a:t/>
            </a:r>
            <a:br>
              <a:rPr lang="es-MX" sz="6600" b="1" dirty="0" smtClean="0"/>
            </a:br>
            <a:r>
              <a:rPr lang="es-MX" sz="6600" b="1" dirty="0"/>
              <a:t/>
            </a:r>
            <a:br>
              <a:rPr lang="es-MX" sz="6600" b="1" dirty="0"/>
            </a:br>
            <a:r>
              <a:rPr lang="es-MX" sz="6600" b="1" dirty="0" smtClean="0"/>
              <a:t/>
            </a:r>
            <a:br>
              <a:rPr lang="es-MX" sz="6600" b="1" dirty="0" smtClean="0"/>
            </a:br>
            <a:r>
              <a:rPr lang="es-MX" sz="6600" b="1" dirty="0" smtClean="0">
                <a:solidFill>
                  <a:schemeClr val="tx1"/>
                </a:solidFill>
              </a:rPr>
              <a:t>PREVENCIÓN </a:t>
            </a:r>
            <a:r>
              <a:rPr lang="es-MX" sz="6600" b="1" dirty="0">
                <a:solidFill>
                  <a:schemeClr val="tx1"/>
                </a:solidFill>
              </a:rPr>
              <a:t>DE EMBARAZO EN </a:t>
            </a:r>
            <a:r>
              <a:rPr lang="es-MX" sz="6600" b="1" dirty="0" smtClean="0">
                <a:solidFill>
                  <a:schemeClr val="tx1"/>
                </a:solidFill>
              </a:rPr>
              <a:t>ADOLECENTES.</a:t>
            </a:r>
            <a:r>
              <a:rPr lang="es-MX" b="1" dirty="0">
                <a:solidFill>
                  <a:schemeClr val="tx1"/>
                </a:solidFill>
              </a:rPr>
              <a:t/>
            </a:r>
            <a:br>
              <a:rPr lang="es-MX" b="1" dirty="0">
                <a:solidFill>
                  <a:schemeClr val="tx1"/>
                </a:solidFill>
              </a:rPr>
            </a:br>
            <a:endParaRPr lang="es-MX" dirty="0">
              <a:solidFill>
                <a:schemeClr val="tx1"/>
              </a:solidFill>
            </a:endParaRPr>
          </a:p>
        </p:txBody>
      </p:sp>
      <p:sp>
        <p:nvSpPr>
          <p:cNvPr id="4" name="Subtítulo 3"/>
          <p:cNvSpPr>
            <a:spLocks noGrp="1"/>
          </p:cNvSpPr>
          <p:nvPr>
            <p:ph type="subTitle" idx="1"/>
          </p:nvPr>
        </p:nvSpPr>
        <p:spPr/>
        <p:txBody>
          <a:bodyPr/>
          <a:lstStyle/>
          <a:p>
            <a:r>
              <a:rPr lang="es-MX" b="1" dirty="0">
                <a:solidFill>
                  <a:schemeClr val="tx1"/>
                </a:solidFill>
              </a:rPr>
              <a:t>DESARROLLO INTEGRAL DE LOS ADOLECENTES</a:t>
            </a:r>
          </a:p>
          <a:p>
            <a:endParaRPr lang="es-MX" dirty="0"/>
          </a:p>
        </p:txBody>
      </p:sp>
    </p:spTree>
    <p:extLst>
      <p:ext uri="{BB962C8B-B14F-4D97-AF65-F5344CB8AC3E}">
        <p14:creationId xmlns:p14="http://schemas.microsoft.com/office/powerpoint/2010/main" val="10952002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588989" y="2787953"/>
            <a:ext cx="10782300" cy="3352800"/>
          </a:xfrm>
        </p:spPr>
        <p:txBody>
          <a:bodyPr/>
          <a:lstStyle/>
          <a:p>
            <a:r>
              <a:rPr lang="es-MX" sz="3200" b="1" dirty="0">
                <a:solidFill>
                  <a:schemeClr val="tx1"/>
                </a:solidFill>
              </a:rPr>
              <a:t>PARA EL PADRE, UN EMBARAZO REPRESENTA.</a:t>
            </a:r>
            <a:br>
              <a:rPr lang="es-MX" sz="3200" b="1" dirty="0">
                <a:solidFill>
                  <a:schemeClr val="tx1"/>
                </a:solidFill>
              </a:rPr>
            </a:br>
            <a:r>
              <a:rPr lang="es-MX" sz="3200" dirty="0">
                <a:solidFill>
                  <a:schemeClr val="tx1"/>
                </a:solidFill>
              </a:rPr>
              <a:t>	</a:t>
            </a:r>
            <a:br>
              <a:rPr lang="es-MX" sz="3200" dirty="0">
                <a:solidFill>
                  <a:schemeClr val="tx1"/>
                </a:solidFill>
              </a:rPr>
            </a:br>
            <a:r>
              <a:rPr lang="es-MX" sz="3200" dirty="0">
                <a:solidFill>
                  <a:schemeClr val="tx1"/>
                </a:solidFill>
              </a:rPr>
              <a:t>*MAYOR FRECUENCIA DE DESERCIÓN ESCOLAR.</a:t>
            </a:r>
            <a:br>
              <a:rPr lang="es-MX" sz="3200" dirty="0">
                <a:solidFill>
                  <a:schemeClr val="tx1"/>
                </a:solidFill>
              </a:rPr>
            </a:br>
            <a:r>
              <a:rPr lang="es-MX" sz="3200" dirty="0">
                <a:solidFill>
                  <a:schemeClr val="tx1"/>
                </a:solidFill>
              </a:rPr>
              <a:t>*TRABAJAR Y RESIVIR UN MENOR NIVEL DE INGRESOS QUE LOS DEMÁS DE SU MISMA EDAD</a:t>
            </a:r>
            <a:r>
              <a:rPr lang="es-MX" sz="3200" dirty="0" smtClean="0">
                <a:solidFill>
                  <a:schemeClr val="tx1"/>
                </a:solidFill>
              </a:rPr>
              <a:t>.</a:t>
            </a:r>
            <a:br>
              <a:rPr lang="es-MX" sz="3200" dirty="0" smtClean="0">
                <a:solidFill>
                  <a:schemeClr val="tx1"/>
                </a:solidFill>
              </a:rPr>
            </a:br>
            <a:r>
              <a:rPr lang="es-MX" sz="3200" dirty="0">
                <a:solidFill>
                  <a:schemeClr val="tx1"/>
                </a:solidFill>
              </a:rPr>
              <a:t/>
            </a:r>
            <a:br>
              <a:rPr lang="es-MX" sz="3200" dirty="0">
                <a:solidFill>
                  <a:schemeClr val="tx1"/>
                </a:solidFill>
              </a:rPr>
            </a:br>
            <a:r>
              <a:rPr lang="es-MX" sz="3200" dirty="0">
                <a:solidFill>
                  <a:schemeClr val="tx1"/>
                </a:solidFill>
              </a:rPr>
              <a:t>*AUMENTO DE ESTRÉS Y MAYOR FRECUENCIA DE TRASTORNOS EMOCIONALES POR FALTA DE RECURSOS, POR TENER QUE TRABAJAR EN LUGAR DE ESTUDIAR, POR EL ABANDONO A LOS AMIGOS Y LOR FALTA DE TIEMPO PARA DIVERTIRSE</a:t>
            </a:r>
            <a:r>
              <a:rPr lang="es-MX" sz="3200" dirty="0" smtClean="0">
                <a:solidFill>
                  <a:schemeClr val="tx1"/>
                </a:solidFill>
              </a:rPr>
              <a:t>.</a:t>
            </a:r>
            <a:br>
              <a:rPr lang="es-MX" sz="3200" dirty="0" smtClean="0">
                <a:solidFill>
                  <a:schemeClr val="tx1"/>
                </a:solidFill>
              </a:rPr>
            </a:br>
            <a:r>
              <a:rPr lang="es-MX" sz="3200" dirty="0">
                <a:solidFill>
                  <a:schemeClr val="tx1"/>
                </a:solidFill>
              </a:rPr>
              <a:t/>
            </a:r>
            <a:br>
              <a:rPr lang="es-MX" sz="3200" dirty="0">
                <a:solidFill>
                  <a:schemeClr val="tx1"/>
                </a:solidFill>
              </a:rPr>
            </a:br>
            <a:r>
              <a:rPr lang="es-MX" sz="3200" dirty="0">
                <a:solidFill>
                  <a:schemeClr val="tx1"/>
                </a:solidFill>
              </a:rPr>
              <a:t>*TENER QUE ACTUAR COMO ADULTO, CUANDO TODAVÍA DEBE VIVIR COMO ADOLECENTE</a:t>
            </a:r>
            <a:br>
              <a:rPr lang="es-MX" sz="3200" dirty="0">
                <a:solidFill>
                  <a:schemeClr val="tx1"/>
                </a:solidFill>
              </a:rPr>
            </a:br>
            <a:endParaRPr lang="es-MX" sz="3200" dirty="0">
              <a:solidFill>
                <a:schemeClr val="tx1"/>
              </a:solidFill>
            </a:endParaRPr>
          </a:p>
        </p:txBody>
      </p:sp>
    </p:spTree>
    <p:extLst>
      <p:ext uri="{BB962C8B-B14F-4D97-AF65-F5344CB8AC3E}">
        <p14:creationId xmlns:p14="http://schemas.microsoft.com/office/powerpoint/2010/main" val="4851500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647047" y="3505200"/>
            <a:ext cx="10782300" cy="3352800"/>
          </a:xfrm>
        </p:spPr>
        <p:txBody>
          <a:bodyPr/>
          <a:lstStyle/>
          <a:p>
            <a:r>
              <a:rPr lang="es-MX" sz="3200" b="1" dirty="0">
                <a:solidFill>
                  <a:schemeClr val="tx1"/>
                </a:solidFill>
              </a:rPr>
              <a:t>EL HIJO QUE NACE DE FORMA NO ESPERADA EN LA ADOLECENCIA, GENERALMENTE TIENE MUCHOS RIESGOS COMO</a:t>
            </a:r>
            <a:r>
              <a:rPr lang="es-MX" sz="3200" b="1" dirty="0" smtClean="0">
                <a:solidFill>
                  <a:schemeClr val="tx1"/>
                </a:solidFill>
              </a:rPr>
              <a:t>:</a:t>
            </a:r>
            <a:br>
              <a:rPr lang="es-MX" sz="3200" b="1" dirty="0" smtClean="0">
                <a:solidFill>
                  <a:schemeClr val="tx1"/>
                </a:solidFill>
              </a:rPr>
            </a:br>
            <a:r>
              <a:rPr lang="es-MX" sz="3200" b="1" dirty="0">
                <a:solidFill>
                  <a:schemeClr val="tx1"/>
                </a:solidFill>
              </a:rPr>
              <a:t/>
            </a:r>
            <a:br>
              <a:rPr lang="es-MX" sz="3200" b="1" dirty="0">
                <a:solidFill>
                  <a:schemeClr val="tx1"/>
                </a:solidFill>
              </a:rPr>
            </a:br>
            <a:r>
              <a:rPr lang="es-MX" sz="3200" dirty="0">
                <a:solidFill>
                  <a:schemeClr val="tx1"/>
                </a:solidFill>
              </a:rPr>
              <a:t>*NACER PREMATURAMENTE Y CON BAJO PESO, LO QUE INFLUYE EN EL DESARROLLO DE MÁS ENFERMEDADES INFECCIOSAS.</a:t>
            </a:r>
            <a:br>
              <a:rPr lang="es-MX" sz="3200" dirty="0">
                <a:solidFill>
                  <a:schemeClr val="tx1"/>
                </a:solidFill>
              </a:rPr>
            </a:br>
            <a:r>
              <a:rPr lang="es-MX" sz="3200" dirty="0">
                <a:solidFill>
                  <a:schemeClr val="tx1"/>
                </a:solidFill>
              </a:rPr>
              <a:t>*SER DADO EN ADOPCIÓN Y EN MUCHOS CASOS ABANDONADO, LO QUE IMPLICA UN ENORME COSTO EMOCIONAL Y UN GRAN INJUSTICIA PARA EL BEBÉ.</a:t>
            </a:r>
            <a:br>
              <a:rPr lang="es-MX" sz="3200" dirty="0">
                <a:solidFill>
                  <a:schemeClr val="tx1"/>
                </a:solidFill>
              </a:rPr>
            </a:br>
            <a:r>
              <a:rPr lang="es-MX" sz="3200" dirty="0">
                <a:solidFill>
                  <a:schemeClr val="tx1"/>
                </a:solidFill>
              </a:rPr>
              <a:t>*NO SER ESPERADO O DECEADO POR SUS PADRES, LO QUE VA A REPERCUTIR EN SU DESARROLLO EMOCIONAL Y EN EL TRATO QUE VA A RECIBIR.</a:t>
            </a:r>
            <a:br>
              <a:rPr lang="es-MX" sz="3200" dirty="0">
                <a:solidFill>
                  <a:schemeClr val="tx1"/>
                </a:solidFill>
              </a:rPr>
            </a:br>
            <a:r>
              <a:rPr lang="es-MX" sz="3200" dirty="0">
                <a:solidFill>
                  <a:schemeClr val="tx1"/>
                </a:solidFill>
              </a:rPr>
              <a:t>*TENER MENOS OPORTUNIDADES DE UNA VIDA DIGNA, UN HOGAR PROPIO Y TENER TODAS SUS NECESIDADES CUBIERTAS (DE VESTIDO, ALIMENTO, EDUCACIÓN, SALUD, RECREACIÓN)</a:t>
            </a:r>
            <a:r>
              <a:rPr lang="es-MX" sz="4400" dirty="0"/>
              <a:t/>
            </a:r>
            <a:br>
              <a:rPr lang="es-MX" sz="4400" dirty="0"/>
            </a:br>
            <a:endParaRPr lang="es-MX" sz="4400" dirty="0"/>
          </a:p>
        </p:txBody>
      </p:sp>
    </p:spTree>
    <p:extLst>
      <p:ext uri="{BB962C8B-B14F-4D97-AF65-F5344CB8AC3E}">
        <p14:creationId xmlns:p14="http://schemas.microsoft.com/office/powerpoint/2010/main" val="42572217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19619" y="2904067"/>
            <a:ext cx="10782300" cy="3352800"/>
          </a:xfrm>
        </p:spPr>
        <p:txBody>
          <a:bodyPr/>
          <a:lstStyle/>
          <a:p>
            <a:r>
              <a:rPr lang="es-MX" sz="3600" b="1" dirty="0">
                <a:solidFill>
                  <a:schemeClr val="tx1"/>
                </a:solidFill>
              </a:rPr>
              <a:t>FINALMENTE, COMO PAREJA EN ALGUNAS OCASIONES SE VEN OBLIGADOS A VIVIR EN COMÚN, POR LO QUE LA VIOLENCIA, LOS REPROCHES,  LOS CHANTAJES O LOS CELOS, IMPEDIRÁN QUE SU UNIÓN SEA ESTABLE Y PERMANENTE, LO QUE OCASIONA TAMBIÉN QUE AL SEPARARSE TENGAN PROBLEMAS DE ESTABILIDAD EMOCIONAL CON CUALQUIER OTRA PERSONA, ES POSIBLE QUE TENGAN PROBLEMAS PARA INDEPENDIZARSE ECONÓMICAMENTE, QUEDANDO EXPUESTOS A LA EXPLOTACIÓN, VIOLENCIA Y DEPENDENCIA FAMILIAR, CON TODAS SUS CONSECUENCIAS.</a:t>
            </a:r>
            <a:br>
              <a:rPr lang="es-MX" sz="3600" b="1" dirty="0">
                <a:solidFill>
                  <a:schemeClr val="tx1"/>
                </a:solidFill>
              </a:rPr>
            </a:br>
            <a:endParaRPr lang="es-MX" sz="3600" b="1" dirty="0">
              <a:solidFill>
                <a:schemeClr val="tx1"/>
              </a:solidFill>
            </a:endParaRPr>
          </a:p>
        </p:txBody>
      </p:sp>
    </p:spTree>
    <p:extLst>
      <p:ext uri="{BB962C8B-B14F-4D97-AF65-F5344CB8AC3E}">
        <p14:creationId xmlns:p14="http://schemas.microsoft.com/office/powerpoint/2010/main" val="37484991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632533" y="3354010"/>
            <a:ext cx="10782300" cy="3352800"/>
          </a:xfrm>
        </p:spPr>
        <p:txBody>
          <a:bodyPr/>
          <a:lstStyle/>
          <a:p>
            <a:r>
              <a:rPr lang="es-MX" sz="3200" b="1" dirty="0" smtClean="0"/>
              <a:t/>
            </a:r>
            <a:br>
              <a:rPr lang="es-MX" sz="3200" b="1" dirty="0" smtClean="0"/>
            </a:br>
            <a:r>
              <a:rPr lang="es-MX" sz="3200" b="1" dirty="0"/>
              <a:t/>
            </a:r>
            <a:br>
              <a:rPr lang="es-MX" sz="3200" b="1" dirty="0"/>
            </a:br>
            <a:r>
              <a:rPr lang="es-MX" sz="3200" b="1" dirty="0" smtClean="0"/>
              <a:t/>
            </a:r>
            <a:br>
              <a:rPr lang="es-MX" sz="3200" b="1" dirty="0" smtClean="0"/>
            </a:br>
            <a:r>
              <a:rPr lang="es-MX" sz="3200" b="1" dirty="0"/>
              <a:t/>
            </a:r>
            <a:br>
              <a:rPr lang="es-MX" sz="3200" b="1" dirty="0"/>
            </a:br>
            <a:r>
              <a:rPr lang="es-MX" sz="3200" b="1" dirty="0" smtClean="0"/>
              <a:t/>
            </a:r>
            <a:br>
              <a:rPr lang="es-MX" sz="3200" b="1" dirty="0" smtClean="0"/>
            </a:br>
            <a:r>
              <a:rPr lang="es-MX" sz="3200" b="1" dirty="0"/>
              <a:t/>
            </a:r>
            <a:br>
              <a:rPr lang="es-MX" sz="3200" b="1" dirty="0"/>
            </a:br>
            <a:r>
              <a:rPr lang="es-MX" sz="3200" b="1" dirty="0" smtClean="0">
                <a:solidFill>
                  <a:schemeClr val="tx1"/>
                </a:solidFill>
              </a:rPr>
              <a:t>¿</a:t>
            </a:r>
            <a:r>
              <a:rPr lang="es-MX" sz="3200" b="1" dirty="0">
                <a:solidFill>
                  <a:schemeClr val="tx1"/>
                </a:solidFill>
              </a:rPr>
              <a:t>QUÉ ES SER UN PADRE / MADRE </a:t>
            </a:r>
            <a:r>
              <a:rPr lang="es-MX" sz="2800" b="1" dirty="0">
                <a:solidFill>
                  <a:schemeClr val="tx1"/>
                </a:solidFill>
              </a:rPr>
              <a:t>RESPONSABLE</a:t>
            </a:r>
            <a:r>
              <a:rPr lang="es-MX" sz="2800" b="1" dirty="0" smtClean="0">
                <a:solidFill>
                  <a:schemeClr val="tx1"/>
                </a:solidFill>
              </a:rPr>
              <a:t>?</a:t>
            </a:r>
            <a:br>
              <a:rPr lang="es-MX" sz="2800" b="1" dirty="0" smtClean="0">
                <a:solidFill>
                  <a:schemeClr val="tx1"/>
                </a:solidFill>
              </a:rPr>
            </a:br>
            <a:r>
              <a:rPr lang="es-MX" sz="2800" dirty="0" smtClean="0">
                <a:solidFill>
                  <a:schemeClr val="tx1"/>
                </a:solidFill>
              </a:rPr>
              <a:t>LA </a:t>
            </a:r>
            <a:r>
              <a:rPr lang="es-MX" sz="2800" dirty="0">
                <a:solidFill>
                  <a:schemeClr val="tx1"/>
                </a:solidFill>
              </a:rPr>
              <a:t>RESPONSABILIDAD ES UN VALOR QUE LA CONCIENCIA DE LA PERSONA LE PREMITE REFLEXIONAR , ADMINISTRAR, ORIENTAR Y VALORAR LAS CONSECUENCIAS DE SUS ACTOS SIEMPRE EN EL PLANO DE LO MORAL. UNA VEZ QUE PASA EL PLANO ÉTICO (PUESTA EN PRÁCTICA) PERSISTEN ESTAS IDEAS PARA ESTABLECER LA MAGNITUD DE DICHAS ACCIONES Y AFRONTARLAS DE LA MANERA MÁS PROPOSITIVA E INTEGRAL ,SIEMPRE EN PRO DEL MEJORAMIENTO LABORAL,SOCIAL,CULTURAL Y NATURAL.                                                                                                                   </a:t>
            </a:r>
            <a:br>
              <a:rPr lang="es-MX" sz="2800" dirty="0">
                <a:solidFill>
                  <a:schemeClr val="tx1"/>
                </a:solidFill>
              </a:rPr>
            </a:br>
            <a:r>
              <a:rPr lang="es-MX" sz="2800" dirty="0">
                <a:solidFill>
                  <a:schemeClr val="tx1"/>
                </a:solidFill>
              </a:rPr>
              <a:t>EN EL CASO DE LOS PADRES ,LO IDEAL SERÍA QUE EJERCIERAN DESDE UN INICIO LA RESPONSABILIDAD PLANEANDO EL MOMENTO EN EL QUE PRETENDA TENER UN HIJO , LA RESPONSABILIDAD VA MÁS ALLÁ DE SER EL PROVEEDOR DE UN HIJO,NO SE SUFICIENTE. UN HIJO NECESITA ATENCIÓN, CARIÑO, CONTENCIÓN Y PARA DARLE ESTO NECESITA QUE A SU VEZ EL PADRE, LA MADRE O AMBOS CUENTEN CON UNA ESTRUCTURA LO SUFICIENTEMENTE FUERTE PARA SOLVENTAR LAS NECESIDADES DE ESE HIJO, LA FAMILIA ES UN FACTOR FUNDAMENTAL PARA LA FORMACIÓN DE LOS HIJOS, SUS LOGROS SE APOYARÁN EN LA CONFIANZA Y LA SEGURIDAD EN SÍ MISMO QUE DESARROLLE AL INTERIOR DE ÉSTA.</a:t>
            </a:r>
            <a:r>
              <a:rPr lang="es-MX" sz="3200" dirty="0">
                <a:solidFill>
                  <a:schemeClr val="tx1"/>
                </a:solidFill>
              </a:rPr>
              <a:t/>
            </a:r>
            <a:br>
              <a:rPr lang="es-MX" sz="3200" dirty="0">
                <a:solidFill>
                  <a:schemeClr val="tx1"/>
                </a:solidFill>
              </a:rPr>
            </a:br>
            <a:endParaRPr lang="es-MX" sz="3200" dirty="0">
              <a:solidFill>
                <a:schemeClr val="tx1"/>
              </a:solidFill>
            </a:endParaRPr>
          </a:p>
        </p:txBody>
      </p:sp>
    </p:spTree>
    <p:extLst>
      <p:ext uri="{BB962C8B-B14F-4D97-AF65-F5344CB8AC3E}">
        <p14:creationId xmlns:p14="http://schemas.microsoft.com/office/powerpoint/2010/main" val="27341635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618018" y="3505200"/>
            <a:ext cx="10782300" cy="3352800"/>
          </a:xfrm>
        </p:spPr>
        <p:txBody>
          <a:bodyPr/>
          <a:lstStyle/>
          <a:p>
            <a:r>
              <a:rPr lang="es-MX" sz="2800" dirty="0">
                <a:solidFill>
                  <a:schemeClr val="tx1"/>
                </a:solidFill>
              </a:rPr>
              <a:t>ES EN EL CONTEXTO FAMILIAR DONDE SE ADQUIERE LA CAPACIDAD PARA RELACIONARSE CON OTROS LO QUE SE TRANSMITE A LOS HIJOS ES LO QUE REALMENTE SON LOS PADRES. POR LO TANTO SER PADRES RESPONSABLES SUPONE UN ESFUERZO CONSTANTE Y UN GRAN COMPROMISO YA QUE ELLOS TANDRÁN QUE SER UN  MODELO PARA SUS HIJOS. SIN EMBARGO HAY QUE REFLEXIONAR SOBRE LAS CIRCUNSTANCIAS QUE SE VAN PRESENTANDO EN EL CAMINO  YA QUE ES PROBLABLE  QUE LAS INQUIETUDES Y LAS NECESIDADES DE LOS HIJOS NO SEAN LAS MISMAS QUE LOS PADRES TENIÁN, ES IMPORTANTE  TOMAR EN CUENTA QUE EN CADA ETAPA LOS HIJOS REQUIEREN DISTINTOS CUIDADOS ,AYUDA, ATENCIÓN Y GUÍA,ADEMÁS DE QUE LAS NECESIDADES DE CADA HIJO SON DIFERENTES E INDEPENDIENTES ENTRE SÍ. </a:t>
            </a:r>
            <a:br>
              <a:rPr lang="es-MX" sz="2800" dirty="0">
                <a:solidFill>
                  <a:schemeClr val="tx1"/>
                </a:solidFill>
              </a:rPr>
            </a:br>
            <a:r>
              <a:rPr lang="es-MX" sz="2800" dirty="0">
                <a:solidFill>
                  <a:schemeClr val="tx1"/>
                </a:solidFill>
              </a:rPr>
              <a:t> ES NECESARIO QUE LOS PADRES ENTIENDAN QUE LOS HIJOS NO SON UNA EXTENSIÓN DE ELLOS MISMOS,QUE SON SERES INDEPENDIENTES Y QUE SU FUNCIÓN COMO PADRES ES PROPORCIONARLES LAS HERRAMIENTAS Y LA SEGURIDAD PARA QUE EN EL FUTURO SEAN CAPACES DE TOMAR LAS DECISIONES  QUE LES CONDUZCAN A SER PERSONAS RESPONSABLES DE SÍ MISMAS.</a:t>
            </a:r>
            <a:br>
              <a:rPr lang="es-MX" sz="2800" dirty="0">
                <a:solidFill>
                  <a:schemeClr val="tx1"/>
                </a:solidFill>
              </a:rPr>
            </a:br>
            <a:r>
              <a:rPr lang="es-MX" sz="2800" b="1" dirty="0">
                <a:solidFill>
                  <a:schemeClr val="tx1"/>
                </a:solidFill>
              </a:rPr>
              <a:t>   </a:t>
            </a:r>
            <a:br>
              <a:rPr lang="es-MX" sz="2800" b="1" dirty="0">
                <a:solidFill>
                  <a:schemeClr val="tx1"/>
                </a:solidFill>
              </a:rPr>
            </a:br>
            <a:endParaRPr lang="es-MX" sz="2800" dirty="0">
              <a:solidFill>
                <a:schemeClr val="tx1"/>
              </a:solidFill>
            </a:endParaRPr>
          </a:p>
        </p:txBody>
      </p:sp>
    </p:spTree>
    <p:extLst>
      <p:ext uri="{BB962C8B-B14F-4D97-AF65-F5344CB8AC3E}">
        <p14:creationId xmlns:p14="http://schemas.microsoft.com/office/powerpoint/2010/main" val="3535785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a:xfrm>
            <a:off x="775036" y="1950082"/>
            <a:ext cx="10782300" cy="3352800"/>
          </a:xfrm>
        </p:spPr>
        <p:txBody>
          <a:bodyPr/>
          <a:lstStyle/>
          <a:p>
            <a:r>
              <a:rPr lang="es-MX" sz="1600" b="1" dirty="0"/>
              <a:t> </a:t>
            </a:r>
            <a:r>
              <a:rPr lang="es-MX" sz="4800" b="1" dirty="0">
                <a:solidFill>
                  <a:schemeClr val="tx1"/>
                </a:solidFill>
              </a:rPr>
              <a:t>ESTA SITUACIÓN NO ESPERADA PUEDE PONER EN PELIGRO LA SALUD DE LA MUJER Y RETRASAR O SUSPENDER LOS PROCESOS DE CAPACITACIÓN PARA LA VIDA Y PARA EL TRABAJO PRODUCTIVO.    </a:t>
            </a:r>
            <a:br>
              <a:rPr lang="es-MX" sz="4800" b="1" dirty="0">
                <a:solidFill>
                  <a:schemeClr val="tx1"/>
                </a:solidFill>
              </a:rPr>
            </a:br>
            <a:endParaRPr lang="es-MX" sz="4800" dirty="0">
              <a:solidFill>
                <a:schemeClr val="tx1"/>
              </a:solidFill>
            </a:endParaRPr>
          </a:p>
        </p:txBody>
      </p:sp>
    </p:spTree>
    <p:extLst>
      <p:ext uri="{BB962C8B-B14F-4D97-AF65-F5344CB8AC3E}">
        <p14:creationId xmlns:p14="http://schemas.microsoft.com/office/powerpoint/2010/main" val="169058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77676" y="2846010"/>
            <a:ext cx="10782300" cy="3352800"/>
          </a:xfrm>
        </p:spPr>
        <p:txBody>
          <a:bodyPr/>
          <a:lstStyle/>
          <a:p>
            <a:r>
              <a:rPr lang="es-MX" sz="4000" b="1" dirty="0">
                <a:solidFill>
                  <a:schemeClr val="tx1"/>
                </a:solidFill>
              </a:rPr>
              <a:t>ES POSIBLE QUE UNA DE LAS CAUSAS DEL EMBARAZO EN ADOLECENTES, SEA LA AUSENCIA DE INFORMACIÓN VERAZ, LOS ADOLECENTES CONCIDERÁN QUE ESTÁN BIEN INFORMADOS EN MATERIA DE SEXUALIDAD, SIN EMBARGO, NO ES DE EXTRAÑAR QUE EN OCACIONES OBTIENEN LA INFORMACIÓN DE SUS AMIGOS O DE REVISTAS Y PELÍCULAS, ESTÁ MÍSMA PUEDE SER LIMITADA Y PROBABLEMENTE ERRÓNEA. ALGUNOS ADOLECENTES QUE TOMAN LA DECISIÓN DE INFORMARSE NO SABEN A DÓNDE ACUDIR Y CUANDO SI LO SABEN NO LA HACEN POR VERGÜENZA</a:t>
            </a:r>
            <a:endParaRPr lang="es-MX" sz="4000" b="1" dirty="0">
              <a:solidFill>
                <a:schemeClr val="tx1"/>
              </a:solidFill>
            </a:endParaRPr>
          </a:p>
        </p:txBody>
      </p:sp>
    </p:spTree>
    <p:extLst>
      <p:ext uri="{BB962C8B-B14F-4D97-AF65-F5344CB8AC3E}">
        <p14:creationId xmlns:p14="http://schemas.microsoft.com/office/powerpoint/2010/main" val="8395115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05104" y="2047724"/>
            <a:ext cx="10782300" cy="3352800"/>
          </a:xfrm>
        </p:spPr>
        <p:txBody>
          <a:bodyPr/>
          <a:lstStyle/>
          <a:p>
            <a:r>
              <a:rPr lang="es-MX" sz="3200" b="1" dirty="0">
                <a:solidFill>
                  <a:schemeClr val="tx1"/>
                </a:solidFill>
              </a:rPr>
              <a:t>OTRO FACTOR POSIBLEMENTE SEA QUE LOS ADOLECENTES SE SIENTAN PRESIONADOS POR LOS COMENTARIOS DE LOS AMIGOS O POR SERIES DE  TELEVISIÓN QUE MUESTRAN A JÓVENES ACTORES   QUE SON ACTIVOS SEXUALMENTE, ESTO PUEDE IMPULSARLOS PARA HACER ALGO, AÚN SIN ESTAR PLENAMENTE CONVENCIDO / A, POR EL SIMPLE HECHO DE CREER QUE EL RESTO DEL GRUPO LO HACE, POR ELLO ES IMPORTANTE TENER BASES SÓLIDAS Y CAPACIDAD PARA TOMAR  LAS DECISIONES ADECUADAS DE ACUERDO A SUS CONVICCIONES.</a:t>
            </a:r>
            <a:br>
              <a:rPr lang="es-MX" sz="3200" b="1" dirty="0">
                <a:solidFill>
                  <a:schemeClr val="tx1"/>
                </a:solidFill>
              </a:rPr>
            </a:br>
            <a:endParaRPr lang="es-MX" sz="3200" dirty="0">
              <a:solidFill>
                <a:schemeClr val="tx1"/>
              </a:solidFill>
            </a:endParaRPr>
          </a:p>
        </p:txBody>
      </p:sp>
    </p:spTree>
    <p:extLst>
      <p:ext uri="{BB962C8B-B14F-4D97-AF65-F5344CB8AC3E}">
        <p14:creationId xmlns:p14="http://schemas.microsoft.com/office/powerpoint/2010/main" val="25194695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618018" y="1438124"/>
            <a:ext cx="10782300" cy="3352800"/>
          </a:xfrm>
        </p:spPr>
        <p:txBody>
          <a:bodyPr/>
          <a:lstStyle/>
          <a:p>
            <a:r>
              <a:rPr lang="es-MX" sz="3600" b="1" dirty="0">
                <a:solidFill>
                  <a:schemeClr val="tx1"/>
                </a:solidFill>
              </a:rPr>
              <a:t>OTRO FACTOR QUE ESTÁ PRESENTE ES EL CONTEXTO SOCIAL EN QUE SE DESARROLLAN. UN EJEMPLO QUE LAS JOVENCITAS ENTRE 15 Y 19 AÑOS ESTÁN CASADAS O VIVEN EN UNIÓN LIBRE Y VEN LA MATERNIDAD COMO UNA FORMA DE SUBIR EN EL STATUS SOCIAL Y GANAR RECONOCIMIENTO COMO ADULTAS </a:t>
            </a:r>
            <a:br>
              <a:rPr lang="es-MX" sz="3600" b="1" dirty="0">
                <a:solidFill>
                  <a:schemeClr val="tx1"/>
                </a:solidFill>
              </a:rPr>
            </a:br>
            <a:endParaRPr lang="es-MX" sz="3600" dirty="0">
              <a:solidFill>
                <a:schemeClr val="tx1"/>
              </a:solidFill>
            </a:endParaRPr>
          </a:p>
        </p:txBody>
      </p:sp>
    </p:spTree>
    <p:extLst>
      <p:ext uri="{BB962C8B-B14F-4D97-AF65-F5344CB8AC3E}">
        <p14:creationId xmlns:p14="http://schemas.microsoft.com/office/powerpoint/2010/main" val="8686544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603504" y="770466"/>
            <a:ext cx="10782300" cy="3395133"/>
          </a:xfrm>
        </p:spPr>
        <p:txBody>
          <a:bodyPr/>
          <a:lstStyle/>
          <a:p>
            <a:r>
              <a:rPr lang="es-MX" sz="6000" dirty="0">
                <a:solidFill>
                  <a:schemeClr val="tx1"/>
                </a:solidFill>
              </a:rPr>
              <a:t>CONSECUENCIAS DEL EMBARAZO </a:t>
            </a:r>
            <a:r>
              <a:rPr lang="es-MX" sz="6000" dirty="0" smtClean="0">
                <a:solidFill>
                  <a:schemeClr val="tx1"/>
                </a:solidFill>
              </a:rPr>
              <a:t>EN LA DOLECENCIA </a:t>
            </a:r>
            <a:endParaRPr lang="es-MX" sz="6000" dirty="0">
              <a:solidFill>
                <a:schemeClr val="tx1"/>
              </a:solidFill>
            </a:endParaRPr>
          </a:p>
        </p:txBody>
      </p:sp>
    </p:spTree>
    <p:extLst>
      <p:ext uri="{BB962C8B-B14F-4D97-AF65-F5344CB8AC3E}">
        <p14:creationId xmlns:p14="http://schemas.microsoft.com/office/powerpoint/2010/main" val="1073428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545446" y="2425095"/>
            <a:ext cx="10782300" cy="3352800"/>
          </a:xfrm>
        </p:spPr>
        <p:txBody>
          <a:bodyPr/>
          <a:lstStyle/>
          <a:p>
            <a:r>
              <a:rPr lang="es-MX" sz="4000" b="1" dirty="0">
                <a:solidFill>
                  <a:schemeClr val="tx1"/>
                </a:solidFill>
              </a:rPr>
              <a:t>PARA LA ADOLECENTE UN EMBARAZO NO PLANEADO (EL SABER QUE ESTÁ EMBARAZADA SIN QUERERLO), SUPONE UN FUERTE IMPACTO PSICOLÓGICO: POR EL MIEDO, EL ESTRÉS Y LA ANSIEDAD ESTARÁN PRESENTES EN SU SENTIR, SE PLANTEA MÚLTIPLES DUDAS: ¿QUE PUEDO HACER? ¿CÓMO REACCIONARÁ SU PAREJA?, ¿CÓMO SE LO VA A DECIR A SUS </a:t>
            </a:r>
            <a:r>
              <a:rPr lang="es-MX" sz="4000" b="1" dirty="0" smtClean="0">
                <a:solidFill>
                  <a:schemeClr val="tx1"/>
                </a:solidFill>
              </a:rPr>
              <a:t>PADRES </a:t>
            </a:r>
            <a:r>
              <a:rPr lang="es-MX" sz="4000" b="1" dirty="0">
                <a:solidFill>
                  <a:schemeClr val="tx1"/>
                </a:solidFill>
              </a:rPr>
              <a:t>Y CÓMO LO TOMARÁN?..¿QUE VA A OCURRIR CON SU VIDA?...</a:t>
            </a:r>
            <a:br>
              <a:rPr lang="es-MX" sz="4000" b="1" dirty="0">
                <a:solidFill>
                  <a:schemeClr val="tx1"/>
                </a:solidFill>
              </a:rPr>
            </a:br>
            <a:endParaRPr lang="es-MX" sz="4000" b="1" dirty="0">
              <a:solidFill>
                <a:schemeClr val="tx1"/>
              </a:solidFill>
            </a:endParaRPr>
          </a:p>
        </p:txBody>
      </p:sp>
    </p:spTree>
    <p:extLst>
      <p:ext uri="{BB962C8B-B14F-4D97-AF65-F5344CB8AC3E}">
        <p14:creationId xmlns:p14="http://schemas.microsoft.com/office/powerpoint/2010/main" val="27393830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893789" y="2439610"/>
            <a:ext cx="10782300" cy="3352800"/>
          </a:xfrm>
        </p:spPr>
        <p:txBody>
          <a:bodyPr/>
          <a:lstStyle/>
          <a:p>
            <a:r>
              <a:rPr lang="es-MX" sz="3200" b="1" dirty="0">
                <a:solidFill>
                  <a:schemeClr val="tx1"/>
                </a:solidFill>
              </a:rPr>
              <a:t>EL EMBARAZO ADOLECENTE TIENE CONSECUENCIAS DE TIPO FÍSICO, EMOCIONAL Y SOCIAL EN LA MADRE, EN EL PADRE, EN AMBOS Y TAMBIÉN PARA EL HIJO, HAY QUE TOMAR EN CUENTA QUE EL EMBARAZO ANTES DE LOS 19 AÑOS SE CONSIDERA DE ALTO RIESGO, YA QUE FÍSICAMENTE LA MADRE ADOLECENTE TODAVÍA ESTÁ EN EL PROCESO DE CRECIMIENTO Y DESARROLLO,UN EMBARAZO ES UN SUCESO QUE NORMALMENTE CAMBIA TODAS LAS FUNCIONES DEL CUERPO DE UNA MUJER, REQUIERE DE MAYOR ALIMENTACIÓN ,TRANQUILIDAD Y PUEDE OCASIONAR PROBLEMAS COMO:</a:t>
            </a:r>
            <a:br>
              <a:rPr lang="es-MX" sz="3200" b="1" dirty="0">
                <a:solidFill>
                  <a:schemeClr val="tx1"/>
                </a:solidFill>
              </a:rPr>
            </a:br>
            <a:endParaRPr lang="es-MX" sz="3200" b="1" dirty="0">
              <a:solidFill>
                <a:schemeClr val="tx1"/>
              </a:solidFill>
            </a:endParaRPr>
          </a:p>
        </p:txBody>
      </p:sp>
    </p:spTree>
    <p:extLst>
      <p:ext uri="{BB962C8B-B14F-4D97-AF65-F5344CB8AC3E}">
        <p14:creationId xmlns:p14="http://schemas.microsoft.com/office/powerpoint/2010/main" val="2762118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0" y="3766458"/>
            <a:ext cx="10782300" cy="3352800"/>
          </a:xfrm>
        </p:spPr>
        <p:txBody>
          <a:bodyPr/>
          <a:lstStyle/>
          <a:p>
            <a:pPr marL="457200" indent="-457200">
              <a:buFont typeface="Arial" panose="020B0604020202020204" pitchFamily="34" charset="0"/>
              <a:buChar char="•"/>
            </a:pPr>
            <a:r>
              <a:rPr lang="es-MX" sz="2800" b="1" dirty="0">
                <a:solidFill>
                  <a:schemeClr val="tx1"/>
                </a:solidFill>
              </a:rPr>
              <a:t>DETENCIÓN DEL CRECIMIENTO</a:t>
            </a:r>
            <a:r>
              <a:rPr lang="es-MX" sz="3200" b="1" dirty="0">
                <a:solidFill>
                  <a:schemeClr val="tx1"/>
                </a:solidFill>
              </a:rPr>
              <a:t>, </a:t>
            </a:r>
            <a:r>
              <a:rPr lang="es-MX" sz="2800" b="1" dirty="0">
                <a:solidFill>
                  <a:schemeClr val="tx1"/>
                </a:solidFill>
              </a:rPr>
              <a:t>YA QUE LAS PROTEÍNAS DESTINADAS SOLAMENTE PARA LA MADRE, AHORA SE TIENEN QUE COMPARTIR CON EL HIJO.</a:t>
            </a:r>
            <a:br>
              <a:rPr lang="es-MX" sz="2800" b="1" dirty="0">
                <a:solidFill>
                  <a:schemeClr val="tx1"/>
                </a:solidFill>
              </a:rPr>
            </a:br>
            <a:r>
              <a:rPr lang="es-MX" sz="2800" b="1" dirty="0">
                <a:solidFill>
                  <a:schemeClr val="tx1"/>
                </a:solidFill>
              </a:rPr>
              <a:t>*ANEMIA Y DESNUTRICIÓN EN EL EMBARAZO.</a:t>
            </a:r>
            <a:br>
              <a:rPr lang="es-MX" sz="2800" b="1" dirty="0">
                <a:solidFill>
                  <a:schemeClr val="tx1"/>
                </a:solidFill>
              </a:rPr>
            </a:br>
            <a:r>
              <a:rPr lang="es-MX" sz="2800" b="1" dirty="0">
                <a:solidFill>
                  <a:schemeClr val="tx1"/>
                </a:solidFill>
              </a:rPr>
              <a:t>*MAYOR RIESGO DE ABORTOS ESPONTÁNEOS Y NACIMIENTOS PREMATUROS O COMPLICACIONES DURANTE EL PARTO POR FALTA DE MADUREZ BIOLÓGICA.</a:t>
            </a:r>
            <a:br>
              <a:rPr lang="es-MX" sz="2800" b="1" dirty="0">
                <a:solidFill>
                  <a:schemeClr val="tx1"/>
                </a:solidFill>
              </a:rPr>
            </a:br>
            <a:r>
              <a:rPr lang="es-MX" sz="2800" b="1" dirty="0">
                <a:solidFill>
                  <a:schemeClr val="tx1"/>
                </a:solidFill>
              </a:rPr>
              <a:t>*EMOCIONALMENTE SE ESTÁ EN UN PROCESO DE CONSTRUCCIÓN DE SU IDENTIDAD, Y EL EMBARAZO LLEVA A BRINCARSE UN PASO MUY IMPORTANTE, LA AUTO ACEPTACIÓN COMO MUJER, CON LOS CAMBIOS DEL CUERPO Y FUNCIONES NUEVAS, POR UNA FIGURA PREMATURA DE MUJER EMBARAZA.</a:t>
            </a:r>
            <a:br>
              <a:rPr lang="es-MX" sz="2800" b="1" dirty="0">
                <a:solidFill>
                  <a:schemeClr val="tx1"/>
                </a:solidFill>
              </a:rPr>
            </a:br>
            <a:r>
              <a:rPr lang="es-MX" sz="2800" b="1" dirty="0">
                <a:solidFill>
                  <a:schemeClr val="tx1"/>
                </a:solidFill>
              </a:rPr>
              <a:t>*PROBLEMAS DE AUTOESTIMA Y FRUSTACIONES PERSONALES Y SOCIALES.</a:t>
            </a:r>
            <a:br>
              <a:rPr lang="es-MX" sz="2800" b="1" dirty="0">
                <a:solidFill>
                  <a:schemeClr val="tx1"/>
                </a:solidFill>
              </a:rPr>
            </a:br>
            <a:r>
              <a:rPr lang="es-MX" sz="2800" b="1" dirty="0">
                <a:solidFill>
                  <a:schemeClr val="tx1"/>
                </a:solidFill>
              </a:rPr>
              <a:t>*DESERCIÓN ESCOLAR, ABANDONO O CAMBIO DE UN PROYECTO DE VIDA PROFESIONAL.</a:t>
            </a:r>
            <a:br>
              <a:rPr lang="es-MX" sz="2800" b="1" dirty="0">
                <a:solidFill>
                  <a:schemeClr val="tx1"/>
                </a:solidFill>
              </a:rPr>
            </a:br>
            <a:r>
              <a:rPr lang="es-MX" sz="2800" b="1" dirty="0">
                <a:solidFill>
                  <a:schemeClr val="tx1"/>
                </a:solidFill>
              </a:rPr>
              <a:t>*DIFILCULTAD PARA EDUCAR CON CARIÑO AL BEBÉ.</a:t>
            </a:r>
            <a:br>
              <a:rPr lang="es-MX" sz="2800" b="1" dirty="0">
                <a:solidFill>
                  <a:schemeClr val="tx1"/>
                </a:solidFill>
              </a:rPr>
            </a:br>
            <a:r>
              <a:rPr lang="es-MX" sz="2800" b="1" dirty="0">
                <a:solidFill>
                  <a:schemeClr val="tx1"/>
                </a:solidFill>
              </a:rPr>
              <a:t>*MAYOR RIESGO DE SEPARACIÓN, DIVORCIO Y ABANDONO POR PARTE DE SU COMPAÑERO.</a:t>
            </a:r>
            <a:br>
              <a:rPr lang="es-MX" sz="2800" b="1" dirty="0">
                <a:solidFill>
                  <a:schemeClr val="tx1"/>
                </a:solidFill>
              </a:rPr>
            </a:br>
            <a:r>
              <a:rPr lang="es-MX" sz="2800" b="1" dirty="0">
                <a:solidFill>
                  <a:schemeClr val="tx1"/>
                </a:solidFill>
              </a:rPr>
              <a:t>*RECHAZO SOCIAL SI EL EMBARAZO ES FUERA DEL MATRIMONIO Y CRÍTICAS POR SU EDAD AÚN ESTANDO CASADA.</a:t>
            </a:r>
            <a:br>
              <a:rPr lang="es-MX" sz="2800" b="1" dirty="0">
                <a:solidFill>
                  <a:schemeClr val="tx1"/>
                </a:solidFill>
              </a:rPr>
            </a:br>
            <a:r>
              <a:rPr lang="es-MX" sz="2800" b="1" dirty="0">
                <a:solidFill>
                  <a:schemeClr val="tx1"/>
                </a:solidFill>
              </a:rPr>
              <a:t>*AUMENTO DE LAS POSIBILIDADES DE MUERTE MATERNA.</a:t>
            </a:r>
            <a:r>
              <a:rPr lang="es-MX" sz="3200" b="1" dirty="0">
                <a:solidFill>
                  <a:schemeClr val="tx1"/>
                </a:solidFill>
              </a:rPr>
              <a:t/>
            </a:r>
            <a:br>
              <a:rPr lang="es-MX" sz="3200" b="1" dirty="0">
                <a:solidFill>
                  <a:schemeClr val="tx1"/>
                </a:solidFill>
              </a:rPr>
            </a:br>
            <a:endParaRPr lang="es-MX" sz="3200" b="1" dirty="0">
              <a:solidFill>
                <a:schemeClr val="tx1"/>
              </a:solidFill>
            </a:endParaRPr>
          </a:p>
        </p:txBody>
      </p:sp>
    </p:spTree>
    <p:extLst>
      <p:ext uri="{BB962C8B-B14F-4D97-AF65-F5344CB8AC3E}">
        <p14:creationId xmlns:p14="http://schemas.microsoft.com/office/powerpoint/2010/main" val="3900361407"/>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ropolitana">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TM03457491[[fn=Metrópoli]]</Template>
  <TotalTime>57</TotalTime>
  <Words>678</Words>
  <Application>Microsoft Office PowerPoint</Application>
  <PresentationFormat>Panorámica</PresentationFormat>
  <Paragraphs>15</Paragraphs>
  <Slides>14</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14</vt:i4>
      </vt:variant>
    </vt:vector>
  </HeadingPairs>
  <TitlesOfParts>
    <vt:vector size="17" baseType="lpstr">
      <vt:lpstr>Arial</vt:lpstr>
      <vt:lpstr>Calibri Light</vt:lpstr>
      <vt:lpstr>Metropolitana</vt:lpstr>
      <vt:lpstr>       PREVENCIÓN DE EMBARAZO EN ADOLECENTES. </vt:lpstr>
      <vt:lpstr> ESTA SITUACIÓN NO ESPERADA PUEDE PONER EN PELIGRO LA SALUD DE LA MUJER Y RETRASAR O SUSPENDER LOS PROCESOS DE CAPACITACIÓN PARA LA VIDA Y PARA EL TRABAJO PRODUCTIVO.     </vt:lpstr>
      <vt:lpstr>ES POSIBLE QUE UNA DE LAS CAUSAS DEL EMBARAZO EN ADOLECENTES, SEA LA AUSENCIA DE INFORMACIÓN VERAZ, LOS ADOLECENTES CONCIDERÁN QUE ESTÁN BIEN INFORMADOS EN MATERIA DE SEXUALIDAD, SIN EMBARGO, NO ES DE EXTRAÑAR QUE EN OCACIONES OBTIENEN LA INFORMACIÓN DE SUS AMIGOS O DE REVISTAS Y PELÍCULAS, ESTÁ MÍSMA PUEDE SER LIMITADA Y PROBABLEMENTE ERRÓNEA. ALGUNOS ADOLECENTES QUE TOMAN LA DECISIÓN DE INFORMARSE NO SABEN A DÓNDE ACUDIR Y CUANDO SI LO SABEN NO LA HACEN POR VERGÜENZA</vt:lpstr>
      <vt:lpstr>OTRO FACTOR POSIBLEMENTE SEA QUE LOS ADOLECENTES SE SIENTAN PRESIONADOS POR LOS COMENTARIOS DE LOS AMIGOS O POR SERIES DE  TELEVISIÓN QUE MUESTRAN A JÓVENES ACTORES   QUE SON ACTIVOS SEXUALMENTE, ESTO PUEDE IMPULSARLOS PARA HACER ALGO, AÚN SIN ESTAR PLENAMENTE CONVENCIDO / A, POR EL SIMPLE HECHO DE CREER QUE EL RESTO DEL GRUPO LO HACE, POR ELLO ES IMPORTANTE TENER BASES SÓLIDAS Y CAPACIDAD PARA TOMAR  LAS DECISIONES ADECUADAS DE ACUERDO A SUS CONVICCIONES. </vt:lpstr>
      <vt:lpstr>OTRO FACTOR QUE ESTÁ PRESENTE ES EL CONTEXTO SOCIAL EN QUE SE DESARROLLAN. UN EJEMPLO QUE LAS JOVENCITAS ENTRE 15 Y 19 AÑOS ESTÁN CASADAS O VIVEN EN UNIÓN LIBRE Y VEN LA MATERNIDAD COMO UNA FORMA DE SUBIR EN EL STATUS SOCIAL Y GANAR RECONOCIMIENTO COMO ADULTAS  </vt:lpstr>
      <vt:lpstr>CONSECUENCIAS DEL EMBARAZO EN LA DOLECENCIA </vt:lpstr>
      <vt:lpstr>PARA LA ADOLECENTE UN EMBARAZO NO PLANEADO (EL SABER QUE ESTÁ EMBARAZADA SIN QUERERLO), SUPONE UN FUERTE IMPACTO PSICOLÓGICO: POR EL MIEDO, EL ESTRÉS Y LA ANSIEDAD ESTARÁN PRESENTES EN SU SENTIR, SE PLANTEA MÚLTIPLES DUDAS: ¿QUE PUEDO HACER? ¿CÓMO REACCIONARÁ SU PAREJA?, ¿CÓMO SE LO VA A DECIR A SUS PADRES Y CÓMO LO TOMARÁN?..¿QUE VA A OCURRIR CON SU VIDA?... </vt:lpstr>
      <vt:lpstr>EL EMBARAZO ADOLECENTE TIENE CONSECUENCIAS DE TIPO FÍSICO, EMOCIONAL Y SOCIAL EN LA MADRE, EN EL PADRE, EN AMBOS Y TAMBIÉN PARA EL HIJO, HAY QUE TOMAR EN CUENTA QUE EL EMBARAZO ANTES DE LOS 19 AÑOS SE CONSIDERA DE ALTO RIESGO, YA QUE FÍSICAMENTE LA MADRE ADOLECENTE TODAVÍA ESTÁ EN EL PROCESO DE CRECIMIENTO Y DESARROLLO,UN EMBARAZO ES UN SUCESO QUE NORMALMENTE CAMBIA TODAS LAS FUNCIONES DEL CUERPO DE UNA MUJER, REQUIERE DE MAYOR ALIMENTACIÓN ,TRANQUILIDAD Y PUEDE OCASIONAR PROBLEMAS COMO: </vt:lpstr>
      <vt:lpstr>DETENCIÓN DEL CRECIMIENTO, YA QUE LAS PROTEÍNAS DESTINADAS SOLAMENTE PARA LA MADRE, AHORA SE TIENEN QUE COMPARTIR CON EL HIJO. *ANEMIA Y DESNUTRICIÓN EN EL EMBARAZO. *MAYOR RIESGO DE ABORTOS ESPONTÁNEOS Y NACIMIENTOS PREMATUROS O COMPLICACIONES DURANTE EL PARTO POR FALTA DE MADUREZ BIOLÓGICA. *EMOCIONALMENTE SE ESTÁ EN UN PROCESO DE CONSTRUCCIÓN DE SU IDENTIDAD, Y EL EMBARAZO LLEVA A BRINCARSE UN PASO MUY IMPORTANTE, LA AUTO ACEPTACIÓN COMO MUJER, CON LOS CAMBIOS DEL CUERPO Y FUNCIONES NUEVAS, POR UNA FIGURA PREMATURA DE MUJER EMBARAZA. *PROBLEMAS DE AUTOESTIMA Y FRUSTACIONES PERSONALES Y SOCIALES. *DESERCIÓN ESCOLAR, ABANDONO O CAMBIO DE UN PROYECTO DE VIDA PROFESIONAL. *DIFILCULTAD PARA EDUCAR CON CARIÑO AL BEBÉ. *MAYOR RIESGO DE SEPARACIÓN, DIVORCIO Y ABANDONO POR PARTE DE SU COMPAÑERO. *RECHAZO SOCIAL SI EL EMBARAZO ES FUERA DEL MATRIMONIO Y CRÍTICAS POR SU EDAD AÚN ESTANDO CASADA. *AUMENTO DE LAS POSIBILIDADES DE MUERTE MATERNA. </vt:lpstr>
      <vt:lpstr>PARA EL PADRE, UN EMBARAZO REPRESENTA.   *MAYOR FRECUENCIA DE DESERCIÓN ESCOLAR. *TRABAJAR Y RESIVIR UN MENOR NIVEL DE INGRESOS QUE LOS DEMÁS DE SU MISMA EDAD.  *AUMENTO DE ESTRÉS Y MAYOR FRECUENCIA DE TRASTORNOS EMOCIONALES POR FALTA DE RECURSOS, POR TENER QUE TRABAJAR EN LUGAR DE ESTUDIAR, POR EL ABANDONO A LOS AMIGOS Y LOR FALTA DE TIEMPO PARA DIVERTIRSE.  *TENER QUE ACTUAR COMO ADULTO, CUANDO TODAVÍA DEBE VIVIR COMO ADOLECENTE </vt:lpstr>
      <vt:lpstr>EL HIJO QUE NACE DE FORMA NO ESPERADA EN LA ADOLECENCIA, GENERALMENTE TIENE MUCHOS RIESGOS COMO:  *NACER PREMATURAMENTE Y CON BAJO PESO, LO QUE INFLUYE EN EL DESARROLLO DE MÁS ENFERMEDADES INFECCIOSAS. *SER DADO EN ADOPCIÓN Y EN MUCHOS CASOS ABANDONADO, LO QUE IMPLICA UN ENORME COSTO EMOCIONAL Y UN GRAN INJUSTICIA PARA EL BEBÉ. *NO SER ESPERADO O DECEADO POR SUS PADRES, LO QUE VA A REPERCUTIR EN SU DESARROLLO EMOCIONAL Y EN EL TRATO QUE VA A RECIBIR. *TENER MENOS OPORTUNIDADES DE UNA VIDA DIGNA, UN HOGAR PROPIO Y TENER TODAS SUS NECESIDADES CUBIERTAS (DE VESTIDO, ALIMENTO, EDUCACIÓN, SALUD, RECREACIÓN) </vt:lpstr>
      <vt:lpstr>FINALMENTE, COMO PAREJA EN ALGUNAS OCASIONES SE VEN OBLIGADOS A VIVIR EN COMÚN, POR LO QUE LA VIOLENCIA, LOS REPROCHES,  LOS CHANTAJES O LOS CELOS, IMPEDIRÁN QUE SU UNIÓN SEA ESTABLE Y PERMANENTE, LO QUE OCASIONA TAMBIÉN QUE AL SEPARARSE TENGAN PROBLEMAS DE ESTABILIDAD EMOCIONAL CON CUALQUIER OTRA PERSONA, ES POSIBLE QUE TENGAN PROBLEMAS PARA INDEPENDIZARSE ECONÓMICAMENTE, QUEDANDO EXPUESTOS A LA EXPLOTACIÓN, VIOLENCIA Y DEPENDENCIA FAMILIAR, CON TODAS SUS CONSECUENCIAS. </vt:lpstr>
      <vt:lpstr>      ¿QUÉ ES SER UN PADRE / MADRE RESPONSABLE? LA RESPONSABILIDAD ES UN VALOR QUE LA CONCIENCIA DE LA PERSONA LE PREMITE REFLEXIONAR , ADMINISTRAR, ORIENTAR Y VALORAR LAS CONSECUENCIAS DE SUS ACTOS SIEMPRE EN EL PLANO DE LO MORAL. UNA VEZ QUE PASA EL PLANO ÉTICO (PUESTA EN PRÁCTICA) PERSISTEN ESTAS IDEAS PARA ESTABLECER LA MAGNITUD DE DICHAS ACCIONES Y AFRONTARLAS DE LA MANERA MÁS PROPOSITIVA E INTEGRAL ,SIEMPRE EN PRO DEL MEJORAMIENTO LABORAL,SOCIAL,CULTURAL Y NATURAL.                                                                                                                    EN EL CASO DE LOS PADRES ,LO IDEAL SERÍA QUE EJERCIERAN DESDE UN INICIO LA RESPONSABILIDAD PLANEANDO EL MOMENTO EN EL QUE PRETENDA TENER UN HIJO , LA RESPONSABILIDAD VA MÁS ALLÁ DE SER EL PROVEEDOR DE UN HIJO,NO SE SUFICIENTE. UN HIJO NECESITA ATENCIÓN, CARIÑO, CONTENCIÓN Y PARA DARLE ESTO NECESITA QUE A SU VEZ EL PADRE, LA MADRE O AMBOS CUENTEN CON UNA ESTRUCTURA LO SUFICIENTEMENTE FUERTE PARA SOLVENTAR LAS NECESIDADES DE ESE HIJO, LA FAMILIA ES UN FACTOR FUNDAMENTAL PARA LA FORMACIÓN DE LOS HIJOS, SUS LOGROS SE APOYARÁN EN LA CONFIANZA Y LA SEGURIDAD EN SÍ MISMO QUE DESARROLLE AL INTERIOR DE ÉSTA. </vt:lpstr>
      <vt:lpstr>ES EN EL CONTEXTO FAMILIAR DONDE SE ADQUIERE LA CAPACIDAD PARA RELACIONARSE CON OTROS LO QUE SE TRANSMITE A LOS HIJOS ES LO QUE REALMENTE SON LOS PADRES. POR LO TANTO SER PADRES RESPONSABLES SUPONE UN ESFUERZO CONSTANTE Y UN GRAN COMPROMISO YA QUE ELLOS TANDRÁN QUE SER UN  MODELO PARA SUS HIJOS. SIN EMBARGO HAY QUE REFLEXIONAR SOBRE LAS CIRCUNSTANCIAS QUE SE VAN PRESENTANDO EN EL CAMINO  YA QUE ES PROBLABLE  QUE LAS INQUIETUDES Y LAS NECESIDADES DE LOS HIJOS NO SEAN LAS MISMAS QUE LOS PADRES TENIÁN, ES IMPORTANTE  TOMAR EN CUENTA QUE EN CADA ETAPA LOS HIJOS REQUIEREN DISTINTOS CUIDADOS ,AYUDA, ATENCIÓN Y GUÍA,ADEMÁS DE QUE LAS NECESIDADES DE CADA HIJO SON DIFERENTES E INDEPENDIENTES ENTRE SÍ.   ES NECESARIO QUE LOS PADRES ENTIENDAN QUE LOS HIJOS NO SON UNA EXTENSIÓN DE ELLOS MISMOS,QUE SON SERES INDEPENDIENTES Y QUE SU FUNCIÓN COMO PADRES ES PROPORCIONARLES LAS HERRAMIENTAS Y LA SEGURIDAD PARA QUE EN EL FUTURO SEAN CAPACES DE TOMAR LAS DECISIONES  QUE LES CONDUZCAN A SER PERSONAS RESPONSABLES DE SÍ MISMAS.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PREVENCIÓN DE EMBARAZO EN ADOLECENTES.</dc:title>
  <dc:creator>isabel ramires</dc:creator>
  <cp:lastModifiedBy>isabel ramires</cp:lastModifiedBy>
  <cp:revision>6</cp:revision>
  <dcterms:created xsi:type="dcterms:W3CDTF">2015-08-24T23:14:23Z</dcterms:created>
  <dcterms:modified xsi:type="dcterms:W3CDTF">2015-08-25T00:11:29Z</dcterms:modified>
</cp:coreProperties>
</file>